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83" r:id="rId3"/>
    <p:sldId id="257" r:id="rId4"/>
    <p:sldId id="273" r:id="rId5"/>
    <p:sldId id="274" r:id="rId6"/>
    <p:sldId id="258" r:id="rId7"/>
    <p:sldId id="280" r:id="rId8"/>
    <p:sldId id="281" r:id="rId9"/>
    <p:sldId id="275" r:id="rId10"/>
    <p:sldId id="276" r:id="rId11"/>
    <p:sldId id="282" r:id="rId12"/>
    <p:sldId id="277" r:id="rId13"/>
    <p:sldId id="269" r:id="rId14"/>
    <p:sldId id="270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78A389-D888-AA4E-C144-4E0EA39A5D13}" v="342" dt="2025-12-02T00:03:08.155"/>
    <p1510:client id="{BB8FC406-A933-B5EF-BE96-00D94A187C2F}" v="1017" dt="2025-12-02T01:12:0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FE0FF-0657-43BE-F091-8C31CA702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41" y="3472168"/>
            <a:ext cx="7772400" cy="1470025"/>
          </a:xfrm>
          <a:solidFill>
            <a:srgbClr val="FFFFFF">
              <a:alpha val="0"/>
            </a:srgbClr>
          </a:solidFill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Faculdade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Tecnologia</a:t>
            </a:r>
            <a:r>
              <a:rPr lang="en-US" sz="2400" b="1" dirty="0">
                <a:solidFill>
                  <a:schemeClr val="bg1"/>
                </a:solidFill>
              </a:rPr>
              <a:t> da Zona </a:t>
            </a:r>
            <a:r>
              <a:rPr lang="en-US" sz="2400" b="1" dirty="0" err="1">
                <a:solidFill>
                  <a:schemeClr val="bg1"/>
                </a:solidFill>
              </a:rPr>
              <a:t>Leste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8° </a:t>
            </a:r>
            <a:r>
              <a:rPr lang="en-US" sz="2400" b="1" dirty="0" err="1">
                <a:solidFill>
                  <a:schemeClr val="bg1"/>
                </a:solidFill>
              </a:rPr>
              <a:t>Encontro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Gestão</a:t>
            </a:r>
            <a:r>
              <a:rPr lang="en-US" sz="2400" b="1" dirty="0">
                <a:solidFill>
                  <a:schemeClr val="bg1"/>
                </a:solidFill>
              </a:rPr>
              <a:t> e </a:t>
            </a:r>
            <a:r>
              <a:rPr lang="en-US" sz="2400" b="1" dirty="0" err="1">
                <a:solidFill>
                  <a:schemeClr val="bg1"/>
                </a:solidFill>
              </a:rPr>
              <a:t>Tecnologia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FB1D88-6815-CC93-2B65-5B138D5B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691" y="5048249"/>
            <a:ext cx="6400800" cy="1261745"/>
          </a:xfrm>
          <a:solidFill>
            <a:srgbClr val="FFFFFF">
              <a:alpha val="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3024"/>
              </a:lnSpc>
            </a:pPr>
            <a:r>
              <a:rPr lang="en-US" sz="2000" b="1" dirty="0">
                <a:solidFill>
                  <a:schemeClr val="bg1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SAFEVIEW</a:t>
            </a:r>
            <a:endParaRPr lang="en-US" sz="2000" b="1" dirty="0">
              <a:solidFill>
                <a:schemeClr val="bg1"/>
              </a:solidFill>
              <a:latin typeface="Verdana Pro Bold"/>
              <a:ea typeface="Verdana Pro Bold"/>
              <a:cs typeface="Verdana Pro Bold"/>
            </a:endParaRPr>
          </a:p>
          <a:p>
            <a:pPr>
              <a:lnSpc>
                <a:spcPts val="3024"/>
              </a:lnSpc>
            </a:pPr>
            <a:r>
              <a:rPr lang="en-US" sz="1400" dirty="0">
                <a:solidFill>
                  <a:schemeClr val="bg1"/>
                </a:solidFill>
                <a:latin typeface="Verdana Pro"/>
                <a:ea typeface="Verdana Pro Bold"/>
                <a:cs typeface="Verdana Pro Bold"/>
                <a:sym typeface="Verdana Pro Bold"/>
              </a:rPr>
              <a:t>Blind Spot Reduction System for Large Vehicles</a:t>
            </a:r>
            <a:endParaRPr lang="en-US" sz="1400" dirty="0">
              <a:solidFill>
                <a:schemeClr val="bg1"/>
              </a:solidFill>
              <a:latin typeface="Verdana Pro"/>
              <a:ea typeface="Verdana Pro Bold"/>
              <a:cs typeface="Verdana Pro Bold"/>
            </a:endParaRPr>
          </a:p>
          <a:p>
            <a:pPr algn="l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67A626-B9EB-0935-F3BB-1D7DCEDD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858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9663389-B187-69AD-462F-3C76CC600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6546162"/>
            <a:ext cx="1113832" cy="28132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6D0AA12-FB65-F767-1592-2F041D35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" y="6564647"/>
            <a:ext cx="993182" cy="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6" y="969997"/>
            <a:ext cx="2999563" cy="3387497"/>
          </a:xfrm>
        </p:spPr>
        <p:txBody>
          <a:bodyPr anchor="b">
            <a:normAutofit/>
          </a:bodyPr>
          <a:lstStyle/>
          <a:p>
            <a:r>
              <a:rPr lang="pt-BR" sz="3200" b="1" dirty="0">
                <a:solidFill>
                  <a:srgbClr val="FFFFFF"/>
                </a:solidFill>
              </a:rPr>
              <a:t>PROTOTYPE DEVICES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A5CA30-9439-8631-2884-A7A5B7E6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3AA64-16F3-4397-B289-E56BBB79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15" y="1880605"/>
            <a:ext cx="6013899" cy="30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16606-6918-176C-D3A4-B9F81F11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CC3B8AC-D400-375F-1F1B-B29CB25BE1DE}"/>
              </a:ext>
            </a:extLst>
          </p:cNvPr>
          <p:cNvSpPr/>
          <p:nvPr/>
        </p:nvSpPr>
        <p:spPr>
          <a:xfrm>
            <a:off x="3360478" y="1487019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4954AB-BAC0-2642-D05A-14DE2D892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DA3275-C759-1007-D488-DFD6057D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39A85B-CEFE-B63F-8E9F-ACCB9476A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D65576B-997C-6976-DEC8-6B36FB340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A66E11-6CFB-5457-5DE2-AEEBCDC58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BEF6F-1FBF-6CFA-C011-519C2347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1" y="2708880"/>
            <a:ext cx="2866423" cy="1651295"/>
          </a:xfrm>
        </p:spPr>
        <p:txBody>
          <a:bodyPr anchor="b">
            <a:normAutofit/>
          </a:bodyPr>
          <a:lstStyle/>
          <a:p>
            <a:pPr algn="r"/>
            <a:r>
              <a:rPr lang="pt-BR" sz="3200" b="1" dirty="0">
                <a:solidFill>
                  <a:srgbClr val="FFFFFF"/>
                </a:solidFill>
                <a:ea typeface="+mj-lt"/>
                <a:cs typeface="+mj-lt"/>
              </a:rPr>
              <a:t>TECHNOLOGIES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3813C0-B09C-501D-4F2B-9F9CFF8D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B87E0B-E42C-4A35-51A0-410A066E8CC4}"/>
              </a:ext>
            </a:extLst>
          </p:cNvPr>
          <p:cNvSpPr txBox="1"/>
          <p:nvPr/>
        </p:nvSpPr>
        <p:spPr>
          <a:xfrm>
            <a:off x="3358579" y="1218838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8 - React Native</a:t>
            </a:r>
            <a:endParaRPr lang="pt-BR" sz="1100" dirty="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DDDD0B-5468-967C-6727-3E939A5F9558}"/>
              </a:ext>
            </a:extLst>
          </p:cNvPr>
          <p:cNvSpPr txBox="1"/>
          <p:nvPr/>
        </p:nvSpPr>
        <p:spPr>
          <a:xfrm>
            <a:off x="4236142" y="3678184"/>
            <a:ext cx="17226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11 - Figma</a:t>
            </a:r>
            <a:endParaRPr lang="pt-BR" sz="1100" dirty="0">
              <a:latin typeface="Verdana Pro"/>
              <a:ea typeface="Calibri"/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8B9C1F-7876-0ED4-399C-E654B1B12094}"/>
              </a:ext>
            </a:extLst>
          </p:cNvPr>
          <p:cNvSpPr txBox="1"/>
          <p:nvPr/>
        </p:nvSpPr>
        <p:spPr>
          <a:xfrm>
            <a:off x="5373724" y="1218837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9 - CSS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258E7AE-B028-BA0C-EA19-2D40B18855EB}"/>
              </a:ext>
            </a:extLst>
          </p:cNvPr>
          <p:cNvSpPr/>
          <p:nvPr/>
        </p:nvSpPr>
        <p:spPr>
          <a:xfrm>
            <a:off x="5364790" y="1487017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9BB95F-6435-BF0B-7D24-656D1511762E}"/>
              </a:ext>
            </a:extLst>
          </p:cNvPr>
          <p:cNvSpPr txBox="1"/>
          <p:nvPr/>
        </p:nvSpPr>
        <p:spPr>
          <a:xfrm>
            <a:off x="7291363" y="1218836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10 - Firebase</a:t>
            </a:r>
            <a:endParaRPr lang="pt-BR" sz="1100" dirty="0">
              <a:latin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C06C075-1550-9992-3D9A-AF794BF098CF}"/>
              </a:ext>
            </a:extLst>
          </p:cNvPr>
          <p:cNvSpPr/>
          <p:nvPr/>
        </p:nvSpPr>
        <p:spPr>
          <a:xfrm>
            <a:off x="7282429" y="1487016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89769A22-EB8B-8B44-DA3C-EF3E5FD46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46" y="1428907"/>
            <a:ext cx="1717074" cy="1345824"/>
          </a:xfrm>
          <a:prstGeom prst="rect">
            <a:avLst/>
          </a:prstGeom>
        </p:spPr>
      </p:pic>
      <p:pic>
        <p:nvPicPr>
          <p:cNvPr id="11" name="Imagem 10" descr="Tela azul com letras brancas&#10;&#10;O conteúdo gerado por IA pode estar incorreto.">
            <a:extLst>
              <a:ext uri="{FF2B5EF4-FFF2-40B4-BE49-F238E27FC236}">
                <a16:creationId xmlns:a16="http://schemas.microsoft.com/office/drawing/2014/main" id="{8B4D1D4D-77D4-9E82-B943-821B7537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729" y="1610244"/>
            <a:ext cx="1207102" cy="1113162"/>
          </a:xfrm>
          <a:prstGeom prst="rect">
            <a:avLst/>
          </a:prstGeom>
        </p:spPr>
      </p:pic>
      <p:pic>
        <p:nvPicPr>
          <p:cNvPr id="13" name="Imagem 12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882020D5-0227-4D14-8D07-A2172F10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578" y="1549980"/>
            <a:ext cx="1061519" cy="121202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B9F6BB7-DF26-DC02-5C4C-B8E2D923FF99}"/>
              </a:ext>
            </a:extLst>
          </p:cNvPr>
          <p:cNvSpPr/>
          <p:nvPr/>
        </p:nvSpPr>
        <p:spPr>
          <a:xfrm>
            <a:off x="4346382" y="3957197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B6A0B48-D56B-A223-272A-9B74FC663E9D}"/>
              </a:ext>
            </a:extLst>
          </p:cNvPr>
          <p:cNvSpPr txBox="1"/>
          <p:nvPr/>
        </p:nvSpPr>
        <p:spPr>
          <a:xfrm>
            <a:off x="6327125" y="3710684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12 - UML</a:t>
            </a:r>
            <a:endParaRPr lang="pt-BR" sz="1100" dirty="0">
              <a:latin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C667F9F-BCE2-B8D6-ECDB-8F4876B566BF}"/>
              </a:ext>
            </a:extLst>
          </p:cNvPr>
          <p:cNvSpPr/>
          <p:nvPr/>
        </p:nvSpPr>
        <p:spPr>
          <a:xfrm>
            <a:off x="6318191" y="3978864"/>
            <a:ext cx="1512012" cy="1343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Gráfico, Gráfico de bolhas&#10;&#10;O conteúdo gerado por IA pode estar incorreto.">
            <a:extLst>
              <a:ext uri="{FF2B5EF4-FFF2-40B4-BE49-F238E27FC236}">
                <a16:creationId xmlns:a16="http://schemas.microsoft.com/office/drawing/2014/main" id="{48178BA8-69F9-16B3-4FCC-66463CC3F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796" y="4040179"/>
            <a:ext cx="939318" cy="118281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91A2C18-D6EA-9FF4-FB62-ED767FB2B3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1325" y="4058981"/>
            <a:ext cx="1508381" cy="118854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B1880F-4F82-7B33-2BCF-0DE566FDEB68}"/>
              </a:ext>
            </a:extLst>
          </p:cNvPr>
          <p:cNvSpPr txBox="1"/>
          <p:nvPr/>
        </p:nvSpPr>
        <p:spPr>
          <a:xfrm>
            <a:off x="3261071" y="2833123"/>
            <a:ext cx="16142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React Native,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47C9CF0-058A-5DFD-CB31-069FED6C4947}"/>
              </a:ext>
            </a:extLst>
          </p:cNvPr>
          <p:cNvSpPr txBox="1"/>
          <p:nvPr/>
        </p:nvSpPr>
        <p:spPr>
          <a:xfrm>
            <a:off x="5308720" y="2822288"/>
            <a:ext cx="16142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Ultimate Courses,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CCE2F50-35A6-7468-0A33-C87472D07C6C}"/>
              </a:ext>
            </a:extLst>
          </p:cNvPr>
          <p:cNvSpPr txBox="1"/>
          <p:nvPr/>
        </p:nvSpPr>
        <p:spPr>
          <a:xfrm>
            <a:off x="7280529" y="2833121"/>
            <a:ext cx="150594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Firebase,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FA212B-8533-D3C3-B059-C885C0952684}"/>
              </a:ext>
            </a:extLst>
          </p:cNvPr>
          <p:cNvSpPr txBox="1"/>
          <p:nvPr/>
        </p:nvSpPr>
        <p:spPr>
          <a:xfrm>
            <a:off x="4420320" y="5303301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Figma,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404544B-CDE4-966A-86E8-366AEF1632F9}"/>
              </a:ext>
            </a:extLst>
          </p:cNvPr>
          <p:cNvSpPr txBox="1"/>
          <p:nvPr/>
        </p:nvSpPr>
        <p:spPr>
          <a:xfrm>
            <a:off x="6424632" y="5303300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Orbus Software,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4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3A5CA30-9439-8631-2884-A7A5B7E6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85816C-AB5E-4B3B-A94E-3E2BFCE17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WhatsApp Video 2025-12-02 at 01.10.42">
            <a:hlinkClick r:id="" action="ppaction://media"/>
            <a:extLst>
              <a:ext uri="{FF2B5EF4-FFF2-40B4-BE49-F238E27FC236}">
                <a16:creationId xmlns:a16="http://schemas.microsoft.com/office/drawing/2014/main" id="{D3995042-8235-46DC-9B3F-8255C9A36B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564" y="1744940"/>
            <a:ext cx="7476872" cy="3368119"/>
          </a:xfrm>
          <a:prstGeom prst="roundRect">
            <a:avLst/>
          </a:prstGeom>
          <a:ln w="127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9070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92" y="1390710"/>
            <a:ext cx="2935711" cy="2952002"/>
          </a:xfrm>
        </p:spPr>
        <p:txBody>
          <a:bodyPr anchor="b">
            <a:normAutofit/>
          </a:bodyPr>
          <a:lstStyle/>
          <a:p>
            <a:r>
              <a:rPr lang="pt-BR" sz="2800" b="1" dirty="0">
                <a:solidFill>
                  <a:srgbClr val="FFFFFF"/>
                </a:solidFill>
              </a:rPr>
              <a:t>KEY CONSIDERATIONS</a:t>
            </a:r>
            <a:endParaRPr lang="pt-B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439" y="1120922"/>
            <a:ext cx="4916510" cy="941337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ts val="3359"/>
              </a:lnSpc>
              <a:spcBef>
                <a:spcPct val="0"/>
              </a:spcBef>
              <a:buNone/>
            </a:pPr>
            <a:r>
              <a:rPr lang="en-US" sz="2200" b="1">
                <a:solidFill>
                  <a:srgbClr val="426AA0"/>
                </a:solidFill>
                <a:latin typeface="Verdana Pro" panose="020B0604030504040204" pitchFamily="34" charset="0"/>
                <a:ea typeface="Verdana Pro Bold"/>
                <a:cs typeface="Verdana Pro Bold"/>
                <a:sym typeface="Verdana Pro Bold"/>
              </a:rPr>
              <a:t>Truck drives are the backone of logistics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008CAD-1785-7BD1-3C68-567F77D7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2F179AC-9F7A-43CC-AB74-46F22974C31D}"/>
              </a:ext>
            </a:extLst>
          </p:cNvPr>
          <p:cNvSpPr/>
          <p:nvPr/>
        </p:nvSpPr>
        <p:spPr>
          <a:xfrm>
            <a:off x="3434348" y="2062007"/>
            <a:ext cx="4572000" cy="584775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0" i="0" dirty="0">
                <a:effectLst/>
              </a:rPr>
              <a:t>SafeView was created to support the drivers and offering a solution that meets their real needs.</a:t>
            </a:r>
            <a:endParaRPr lang="pt-BR" dirty="0"/>
          </a:p>
        </p:txBody>
      </p:sp>
      <p:pic>
        <p:nvPicPr>
          <p:cNvPr id="5" name="Imagem 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2C9ED7D4-5AC2-5C65-47CD-4EA073BD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231" y="2833134"/>
            <a:ext cx="3505925" cy="3322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4" y="3708092"/>
            <a:ext cx="2643116" cy="627648"/>
          </a:xfrm>
        </p:spPr>
        <p:txBody>
          <a:bodyPr anchor="b">
            <a:normAutofit/>
          </a:bodyPr>
          <a:lstStyle/>
          <a:p>
            <a:pPr algn="r"/>
            <a:r>
              <a:rPr lang="pt-BR" sz="3500" b="1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15" y="521122"/>
            <a:ext cx="5744468" cy="5836032"/>
          </a:xfrm>
          <a:solidFill>
            <a:srgbClr val="B7DEE8"/>
          </a:solidFill>
        </p:spPr>
        <p:txBody>
          <a:bodyPr anchor="ctr">
            <a:noAutofit/>
          </a:bodyPr>
          <a:lstStyle/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Relatório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Anual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Acidentes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(CET). Available at: &lt;https://www.cetsp.com.br/media/1058619/2019.pdf&gt;. Access in: 24 august, 2025.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midiamax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Ciclista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estaria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no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ponto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cego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caminhoneiro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quando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acidente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aconteceu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no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Parati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Available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at:https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://midiamax.uol.com.br/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policia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/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transito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/2024/ciclista-estaria-no-ponto-cedo-de-caminhoneiro-quando-acidente-aconteceu-no-parati/. Access in: 23 may. 2025.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MACRONI E LAKATOS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Internet das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Coisas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com ESP8266, Arduino e Raspberry Pi - 2ª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Edição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Author: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Sérgio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de Oliveira.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Introdução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a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Programação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em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Python - 3ª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Edição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.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Author: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Nilo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Ney Coutinho Menezes.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PROGRAMAÇÃO EM C++: ALGORITMOS, ESTRUTURAS DE DADOS E OBJETOS.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Author: Luis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Joyanes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Aguilar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React Native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Desenvolvimento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aplicativos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mobile com React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Authors: Diego Martins de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Pinho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, Bruna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Escudelario</a:t>
            </a: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Firebase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(Google). Available at: &lt;https://firebase.google.com/&gt;. Access in: 24 august, 2025.</a:t>
            </a:r>
          </a:p>
          <a:p>
            <a:pPr marL="0" lvl="1" indent="0" algn="just"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EBAC ONLINE. Figma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. Available at: &lt;https://ebaconline.com.br/&gt;. Access in: 24 august, 2025.</a:t>
            </a: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endParaRPr lang="en-US" sz="1200" dirty="0">
              <a:solidFill>
                <a:srgbClr val="000000"/>
              </a:solidFill>
              <a:ea typeface="Verdana Pro"/>
              <a:cs typeface="Arial" panose="020B0604020202020204" pitchFamily="34" charset="0"/>
              <a:sym typeface="Verdana Pro"/>
            </a:endParaRPr>
          </a:p>
          <a:p>
            <a:pPr marL="0" lvl="1" indent="-215899" algn="just">
              <a:spcBef>
                <a:spcPts val="0"/>
              </a:spcBef>
              <a:buFont typeface="Arial"/>
              <a:buChar char="•"/>
            </a:pP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UML 2 - Uma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Abordagem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Prática</a:t>
            </a:r>
            <a:r>
              <a:rPr lang="en-US" sz="1200" b="1" dirty="0">
                <a:solidFill>
                  <a:srgbClr val="000000"/>
                </a:solidFill>
                <a:ea typeface="Verdana Pro Bold"/>
                <a:cs typeface="Arial" panose="020B0604020202020204" pitchFamily="34" charset="0"/>
                <a:sym typeface="Verdana Pro Bold"/>
              </a:rPr>
              <a:t>. 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Author: </a:t>
            </a:r>
            <a:r>
              <a:rPr lang="en-US" sz="1200" dirty="0" err="1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Gilleanes</a:t>
            </a:r>
            <a:r>
              <a:rPr lang="en-US" sz="1200" dirty="0">
                <a:solidFill>
                  <a:srgbClr val="000000"/>
                </a:solidFill>
                <a:ea typeface="Verdana Pro"/>
                <a:cs typeface="Arial" panose="020B0604020202020204" pitchFamily="34" charset="0"/>
                <a:sym typeface="Verdana Pro"/>
              </a:rPr>
              <a:t> T. A. Guedes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5ABEEA-A56E-2B69-4071-A92BE856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6824" y="1204508"/>
            <a:ext cx="3850317" cy="4903967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F87CFB-8CAD-448E-86AB-888754017499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B85C7-96C3-47AB-A66B-4415C9E98EBF}"/>
              </a:ext>
            </a:extLst>
          </p:cNvPr>
          <p:cNvSpPr txBox="1"/>
          <p:nvPr/>
        </p:nvSpPr>
        <p:spPr>
          <a:xfrm>
            <a:off x="5311251" y="2212188"/>
            <a:ext cx="3257766" cy="160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THANK YOU VERY MUCH </a:t>
            </a:r>
            <a:r>
              <a:rPr lang="en-US" b="0" i="0" dirty="0">
                <a:effectLst/>
                <a:latin typeface="+mj-lt"/>
                <a:ea typeface="+mj-ea"/>
                <a:cs typeface="+mj-cs"/>
              </a:rPr>
              <a:t>for your attention!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effectLst/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REMEMBER</a:t>
            </a:r>
            <a:r>
              <a:rPr lang="en-US" dirty="0">
                <a:effectLst/>
                <a:latin typeface="+mj-lt"/>
                <a:ea typeface="+mj-ea"/>
                <a:cs typeface="+mj-cs"/>
              </a:rPr>
              <a:t>: SafeView - revealing what the eyes don't see.</a:t>
            </a:r>
          </a:p>
        </p:txBody>
      </p:sp>
      <p:pic>
        <p:nvPicPr>
          <p:cNvPr id="32" name="Imagem 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0F78B70A-03C4-426B-AC7D-7ACD84F10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939" y="291657"/>
            <a:ext cx="454065" cy="4307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121130-209E-4A89-4A7A-FF3C6228B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51" y="4849540"/>
            <a:ext cx="3278367" cy="917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B30BEE-CABC-4C5A-AEE9-D58AA9A80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51" y="2060864"/>
            <a:ext cx="4077949" cy="25064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22E1BB1-871D-4274-8BAF-3B8AAB28AE0E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3994-2C06-4C6A-8D32-9BFB9A1E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73" y="640398"/>
            <a:ext cx="8229600" cy="1143000"/>
          </a:xfrm>
        </p:spPr>
        <p:txBody>
          <a:bodyPr/>
          <a:lstStyle/>
          <a:p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GROUP MEMBERS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51FB4A9-EE25-40B5-8585-4583C153167C}"/>
              </a:ext>
            </a:extLst>
          </p:cNvPr>
          <p:cNvGrpSpPr/>
          <p:nvPr/>
        </p:nvGrpSpPr>
        <p:grpSpPr>
          <a:xfrm>
            <a:off x="0" y="2013909"/>
            <a:ext cx="2213933" cy="2116951"/>
            <a:chOff x="0" y="0"/>
            <a:chExt cx="6350000" cy="63500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DC7E3E7-BA48-4E83-B463-48385CA842F5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t="-3194" b="-30138"/>
              </a:stretch>
            </a:blipFill>
          </p:spPr>
        </p:sp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1774EF03-AEAB-4FAF-AB77-478FF180EF35}"/>
              </a:ext>
            </a:extLst>
          </p:cNvPr>
          <p:cNvGrpSpPr/>
          <p:nvPr/>
        </p:nvGrpSpPr>
        <p:grpSpPr>
          <a:xfrm>
            <a:off x="2220517" y="2008543"/>
            <a:ext cx="2185416" cy="2127683"/>
            <a:chOff x="0" y="0"/>
            <a:chExt cx="6350000" cy="635000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60CB2C63-C108-4555-A4A6-9531CDBD884F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t="-16680" b="-16680"/>
              </a:stretch>
            </a:blipFill>
          </p:spPr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9AF09A5E-3093-45F2-B118-A3A58C023678}"/>
              </a:ext>
            </a:extLst>
          </p:cNvPr>
          <p:cNvGrpSpPr/>
          <p:nvPr/>
        </p:nvGrpSpPr>
        <p:grpSpPr>
          <a:xfrm>
            <a:off x="4418601" y="2005406"/>
            <a:ext cx="2194506" cy="2145970"/>
            <a:chOff x="0" y="0"/>
            <a:chExt cx="6350000" cy="635000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1F36A49-47A0-4B67-A0DE-4E155984B0C5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-34631" t="-96266" b="-43077"/>
              </a:stretch>
            </a:blipFill>
          </p:spPr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32F89AA2-8DC2-435B-A986-5850C321A80F}"/>
              </a:ext>
            </a:extLst>
          </p:cNvPr>
          <p:cNvGrpSpPr/>
          <p:nvPr/>
        </p:nvGrpSpPr>
        <p:grpSpPr>
          <a:xfrm>
            <a:off x="6735555" y="1994753"/>
            <a:ext cx="2219818" cy="2124613"/>
            <a:chOff x="0" y="0"/>
            <a:chExt cx="6350000" cy="63500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0ACD40E-5974-41B5-B7DD-24C567AE67DC}"/>
                </a:ext>
              </a:extLst>
            </p:cNvPr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5"/>
              <a:stretch>
                <a:fillRect t="-2338" b="-2338"/>
              </a:stretch>
            </a:blip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95F99F-C2BE-4BA7-A045-817E6E5B9431}"/>
              </a:ext>
            </a:extLst>
          </p:cNvPr>
          <p:cNvSpPr txBox="1"/>
          <p:nvPr/>
        </p:nvSpPr>
        <p:spPr>
          <a:xfrm>
            <a:off x="140070" y="3993167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ESTER RODRIGUES SOARES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A8EC2-1744-4ECA-964D-0389A9A0FFE5}"/>
              </a:ext>
            </a:extLst>
          </p:cNvPr>
          <p:cNvSpPr txBox="1"/>
          <p:nvPr/>
        </p:nvSpPr>
        <p:spPr>
          <a:xfrm>
            <a:off x="2346357" y="3993167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GABRIELLY NASCIMENTO BENTO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B6503-EE9F-4DF8-B58B-DAE7D50D3308}"/>
              </a:ext>
            </a:extLst>
          </p:cNvPr>
          <p:cNvSpPr txBox="1"/>
          <p:nvPr/>
        </p:nvSpPr>
        <p:spPr>
          <a:xfrm>
            <a:off x="4548977" y="3989070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GUSTAVO HENRIQUE RIBEIRO DA SILVA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AD565-FB24-4DDF-A53D-0848D72B846B}"/>
              </a:ext>
            </a:extLst>
          </p:cNvPr>
          <p:cNvSpPr txBox="1"/>
          <p:nvPr/>
        </p:nvSpPr>
        <p:spPr>
          <a:xfrm>
            <a:off x="6878561" y="3989070"/>
            <a:ext cx="192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JHONATA ALVES DO NASCIMENTO</a:t>
            </a:r>
          </a:p>
        </p:txBody>
      </p:sp>
      <p:pic>
        <p:nvPicPr>
          <p:cNvPr id="20" name="Imagem 22">
            <a:extLst>
              <a:ext uri="{FF2B5EF4-FFF2-40B4-BE49-F238E27FC236}">
                <a16:creationId xmlns:a16="http://schemas.microsoft.com/office/drawing/2014/main" id="{492ADCA2-8E02-473C-834C-28FCDE15F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8" y="6546162"/>
            <a:ext cx="993182" cy="244273"/>
          </a:xfrm>
          <a:prstGeom prst="rect">
            <a:avLst/>
          </a:prstGeom>
        </p:spPr>
      </p:pic>
      <p:pic>
        <p:nvPicPr>
          <p:cNvPr id="21" name="Imagem 18">
            <a:extLst>
              <a:ext uri="{FF2B5EF4-FFF2-40B4-BE49-F238E27FC236}">
                <a16:creationId xmlns:a16="http://schemas.microsoft.com/office/drawing/2014/main" id="{CF728C11-69C6-490F-8DA6-C433F9C34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6546162"/>
            <a:ext cx="1113832" cy="2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6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56" y="3148326"/>
            <a:ext cx="2401025" cy="1207599"/>
          </a:xfrm>
        </p:spPr>
        <p:txBody>
          <a:bodyPr anchor="b">
            <a:normAutofit/>
          </a:bodyPr>
          <a:lstStyle/>
          <a:p>
            <a:r>
              <a:rPr lang="pt-BR" sz="3500" b="1">
                <a:solidFill>
                  <a:srgbClr val="FFFFFF"/>
                </a:solidFill>
              </a:rPr>
              <a:t>OUR THEME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4935" y="1297362"/>
            <a:ext cx="5346735" cy="836420"/>
          </a:xfrm>
        </p:spPr>
        <p:txBody>
          <a:bodyPr anchor="ctr">
            <a:noAutofit/>
          </a:bodyPr>
          <a:lstStyle/>
          <a:p>
            <a:pPr marL="0" indent="0">
              <a:lnSpc>
                <a:spcPts val="4200"/>
              </a:lnSpc>
              <a:buNone/>
            </a:pPr>
            <a:r>
              <a:rPr lang="en-US" sz="24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League Spartan"/>
              </a:rPr>
              <a:t>WHY A BLIND SPOT REDUCTION SYSTEM?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81708-9BBB-D323-7B1F-A37EB05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B4DF15-939B-4395-A5A1-C058CCE6227C}"/>
              </a:ext>
            </a:extLst>
          </p:cNvPr>
          <p:cNvSpPr/>
          <p:nvPr/>
        </p:nvSpPr>
        <p:spPr>
          <a:xfrm>
            <a:off x="3607693" y="2441333"/>
            <a:ext cx="5148701" cy="93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Trucks pose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serious risks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on the road due to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limited visibility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of pedestrians, cyclists, and smaller vehicles.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B98E93-8A22-4E72-AD8E-FCB4810F7F6B}"/>
              </a:ext>
            </a:extLst>
          </p:cNvPr>
          <p:cNvSpPr/>
          <p:nvPr/>
        </p:nvSpPr>
        <p:spPr>
          <a:xfrm>
            <a:off x="3607694" y="3289383"/>
            <a:ext cx="5148700" cy="93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This work aims to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provide solutions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that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enhance safety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and </a:t>
            </a: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reduce accidents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caused by blind spots.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9E1EEC8-EF3A-4607-98A9-08F99C46622D}"/>
              </a:ext>
            </a:extLst>
          </p:cNvPr>
          <p:cNvSpPr/>
          <p:nvPr/>
        </p:nvSpPr>
        <p:spPr>
          <a:xfrm>
            <a:off x="3406140" y="2642548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FF2C3A0-8DE0-454F-811B-2CE9BF451018}"/>
              </a:ext>
            </a:extLst>
          </p:cNvPr>
          <p:cNvSpPr/>
          <p:nvPr/>
        </p:nvSpPr>
        <p:spPr>
          <a:xfrm>
            <a:off x="3419956" y="3477376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7B575E9-985D-4807-B3DB-AD6E35B31ED4}"/>
              </a:ext>
            </a:extLst>
          </p:cNvPr>
          <p:cNvSpPr/>
          <p:nvPr/>
        </p:nvSpPr>
        <p:spPr>
          <a:xfrm>
            <a:off x="7098030" y="4904701"/>
            <a:ext cx="2302558" cy="1927133"/>
          </a:xfrm>
          <a:custGeom>
            <a:avLst/>
            <a:gdLst/>
            <a:ahLst/>
            <a:cxnLst/>
            <a:rect l="l" t="t" r="r" b="b"/>
            <a:pathLst>
              <a:path w="5538830" h="5158036">
                <a:moveTo>
                  <a:pt x="0" y="0"/>
                </a:moveTo>
                <a:lnTo>
                  <a:pt x="5538830" y="0"/>
                </a:lnTo>
                <a:lnTo>
                  <a:pt x="5538830" y="5158036"/>
                </a:lnTo>
                <a:lnTo>
                  <a:pt x="0" y="515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2" y="3621396"/>
            <a:ext cx="2936377" cy="734479"/>
          </a:xfrm>
        </p:spPr>
        <p:txBody>
          <a:bodyPr anchor="b">
            <a:normAutofit/>
          </a:bodyPr>
          <a:lstStyle/>
          <a:p>
            <a:pPr algn="r"/>
            <a:r>
              <a:rPr lang="pt-BR" sz="3500" b="1">
                <a:solidFill>
                  <a:srgbClr val="FFFFFF"/>
                </a:solidFill>
              </a:rPr>
              <a:t>JUSTIFICATION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81708-9BBB-D323-7B1F-A37EB05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47016CB-F004-4BA5-9567-D39C38E12A67}"/>
              </a:ext>
            </a:extLst>
          </p:cNvPr>
          <p:cNvSpPr/>
          <p:nvPr/>
        </p:nvSpPr>
        <p:spPr>
          <a:xfrm>
            <a:off x="3487046" y="711800"/>
            <a:ext cx="5239393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 dirty="0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Blind spot risk: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large vehicles remain dangerous in urban traffic.</a:t>
            </a:r>
            <a:endParaRPr lang="pt-BR" dirty="0">
              <a:latin typeface="Calibri"/>
              <a:ea typeface="Calibri"/>
              <a:cs typeface="Calibri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69131CD-920B-4086-9920-FE081CA644DE}"/>
              </a:ext>
            </a:extLst>
          </p:cNvPr>
          <p:cNvSpPr/>
          <p:nvPr/>
        </p:nvSpPr>
        <p:spPr>
          <a:xfrm>
            <a:off x="3460243" y="1368815"/>
            <a:ext cx="522761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 dirty="0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Serious impact: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over 3,000 pedestrian and cyclist deaths between 2013–2023; 312 in 2024 in Brazil alone.</a:t>
            </a:r>
            <a:endParaRPr lang="pt-BR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9E9B9C-9ABF-4944-B38F-1FE2E3AF17F1}"/>
              </a:ext>
            </a:extLst>
          </p:cNvPr>
          <p:cNvSpPr/>
          <p:nvPr/>
        </p:nvSpPr>
        <p:spPr>
          <a:xfrm>
            <a:off x="3473127" y="2021602"/>
            <a:ext cx="522437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 dirty="0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Tech limitations:</a:t>
            </a: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 Bold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cameras and sensors still uncommon, especially in older trucks and small transport companies.</a:t>
            </a:r>
            <a:endParaRPr lang="pt-BR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A0FB998-AEB6-2C2C-B325-FDE54163D378}"/>
              </a:ext>
            </a:extLst>
          </p:cNvPr>
          <p:cNvSpPr txBox="1"/>
          <p:nvPr/>
        </p:nvSpPr>
        <p:spPr>
          <a:xfrm>
            <a:off x="4888810" y="6483269"/>
            <a:ext cx="2537001" cy="21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 Bold"/>
              </a:rPr>
              <a:t>Source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: </a:t>
            </a:r>
            <a:r>
              <a:rPr lang="en-US" sz="105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midiamax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, 2024.</a:t>
            </a:r>
            <a:endParaRPr lang="en-US" sz="105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Imagem 3" descr="Uma imagem contendo ao ar livre, estrada, carro, estacionado&#10;&#10;O conteúdo gerado por IA pode estar incorreto.">
            <a:extLst>
              <a:ext uri="{FF2B5EF4-FFF2-40B4-BE49-F238E27FC236}">
                <a16:creationId xmlns:a16="http://schemas.microsoft.com/office/drawing/2014/main" id="{C7E58554-92DC-2889-B11E-8A41BC53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08" y="3010684"/>
            <a:ext cx="3168329" cy="34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" y="3130096"/>
            <a:ext cx="2936377" cy="1237023"/>
          </a:xfrm>
        </p:spPr>
        <p:txBody>
          <a:bodyPr anchor="b">
            <a:normAutofit/>
          </a:bodyPr>
          <a:lstStyle/>
          <a:p>
            <a:r>
              <a:rPr lang="pt-BR" sz="3500" b="1" dirty="0">
                <a:solidFill>
                  <a:srgbClr val="FFFFFF"/>
                </a:solidFill>
                <a:ea typeface="+mj-lt"/>
                <a:cs typeface="+mj-lt"/>
              </a:rPr>
              <a:t>SEARCH </a:t>
            </a:r>
            <a:r>
              <a:rPr lang="pt-BR" sz="3500" b="1" dirty="0" err="1">
                <a:solidFill>
                  <a:srgbClr val="FFFFFF"/>
                </a:solidFill>
                <a:ea typeface="+mj-lt"/>
                <a:cs typeface="+mj-lt"/>
              </a:rPr>
              <a:t>PROBLEM</a:t>
            </a:r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81708-9BBB-D323-7B1F-A37EB05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47016CB-F004-4BA5-9567-D39C38E12A67}"/>
              </a:ext>
            </a:extLst>
          </p:cNvPr>
          <p:cNvSpPr/>
          <p:nvPr/>
        </p:nvSpPr>
        <p:spPr>
          <a:xfrm>
            <a:off x="3554565" y="1483361"/>
            <a:ext cx="5239393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High costs: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Expensive tools deter investment due to financial risks.</a:t>
            </a:r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69131CD-920B-4086-9920-FE081CA644DE}"/>
              </a:ext>
            </a:extLst>
          </p:cNvPr>
          <p:cNvSpPr/>
          <p:nvPr/>
        </p:nvSpPr>
        <p:spPr>
          <a:xfrm>
            <a:off x="3566343" y="2149766"/>
            <a:ext cx="522761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Financial risk: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Uncertainty about returns leads truckers to avoid technology.</a:t>
            </a:r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9E9B9C-9ABF-4944-B38F-1FE2E3AF17F1}"/>
              </a:ext>
            </a:extLst>
          </p:cNvPr>
          <p:cNvSpPr/>
          <p:nvPr/>
        </p:nvSpPr>
        <p:spPr>
          <a:xfrm>
            <a:off x="3569583" y="2830473"/>
            <a:ext cx="522437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1600" b="1">
                <a:solidFill>
                  <a:srgbClr val="2F5F98"/>
                </a:solidFill>
                <a:latin typeface="Calibri"/>
                <a:ea typeface="Calibri"/>
                <a:cs typeface="Calibri"/>
                <a:sym typeface="Verdana Pro Bold"/>
              </a:rPr>
              <a:t>Tech distrust: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 Less tech-savvy truckers fear difficulties with digital solutions.</a:t>
            </a:r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F158011-1187-4EB1-B71D-AF804F3BAD20}"/>
              </a:ext>
            </a:extLst>
          </p:cNvPr>
          <p:cNvSpPr/>
          <p:nvPr/>
        </p:nvSpPr>
        <p:spPr>
          <a:xfrm>
            <a:off x="3369865" y="1592409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592CD21-E7F6-41DA-B2FB-D8C3BD01B8A6}"/>
              </a:ext>
            </a:extLst>
          </p:cNvPr>
          <p:cNvSpPr/>
          <p:nvPr/>
        </p:nvSpPr>
        <p:spPr>
          <a:xfrm>
            <a:off x="3398614" y="2260882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3567C2E-B670-4B0B-A1BC-9B4363B2A578}"/>
              </a:ext>
            </a:extLst>
          </p:cNvPr>
          <p:cNvSpPr/>
          <p:nvPr/>
        </p:nvSpPr>
        <p:spPr>
          <a:xfrm>
            <a:off x="3423877" y="2943292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A797A799-5D5C-4941-B028-34D1E3750C40}"/>
              </a:ext>
            </a:extLst>
          </p:cNvPr>
          <p:cNvSpPr/>
          <p:nvPr/>
        </p:nvSpPr>
        <p:spPr>
          <a:xfrm>
            <a:off x="6115626" y="4566470"/>
            <a:ext cx="3261814" cy="2281392"/>
          </a:xfrm>
          <a:custGeom>
            <a:avLst/>
            <a:gdLst/>
            <a:ahLst/>
            <a:cxnLst/>
            <a:rect l="l" t="t" r="r" b="b"/>
            <a:pathLst>
              <a:path w="8691268" h="6144627">
                <a:moveTo>
                  <a:pt x="0" y="0"/>
                </a:moveTo>
                <a:lnTo>
                  <a:pt x="8691268" y="0"/>
                </a:lnTo>
                <a:lnTo>
                  <a:pt x="8691268" y="6144628"/>
                </a:lnTo>
                <a:lnTo>
                  <a:pt x="0" y="6144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63" t="-17523" b="-616"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8ED9A6EB-1FD9-4C03-8875-5936B55A89D4}"/>
              </a:ext>
            </a:extLst>
          </p:cNvPr>
          <p:cNvSpPr/>
          <p:nvPr/>
        </p:nvSpPr>
        <p:spPr>
          <a:xfrm>
            <a:off x="5719766" y="4556332"/>
            <a:ext cx="875736" cy="808170"/>
          </a:xfrm>
          <a:custGeom>
            <a:avLst/>
            <a:gdLst/>
            <a:ahLst/>
            <a:cxnLst/>
            <a:rect l="l" t="t" r="r" b="b"/>
            <a:pathLst>
              <a:path w="1686598" h="1678165">
                <a:moveTo>
                  <a:pt x="0" y="0"/>
                </a:moveTo>
                <a:lnTo>
                  <a:pt x="1686597" y="0"/>
                </a:lnTo>
                <a:lnTo>
                  <a:pt x="1686597" y="1678164"/>
                </a:lnTo>
                <a:lnTo>
                  <a:pt x="0" y="167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476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68" y="1907830"/>
            <a:ext cx="2401025" cy="2448180"/>
          </a:xfrm>
        </p:spPr>
        <p:txBody>
          <a:bodyPr anchor="b">
            <a:normAutofit fontScale="90000"/>
          </a:bodyPr>
          <a:lstStyle/>
          <a:p>
            <a:r>
              <a:rPr lang="pt-BR" sz="3500" b="1" dirty="0">
                <a:solidFill>
                  <a:srgbClr val="FFFFFF"/>
                </a:solidFill>
              </a:rPr>
              <a:t>GENERAL OBJECTIVE AND SPECIFIC OBJECTIVES  </a:t>
            </a:r>
            <a:endParaRPr lang="pt-BR" sz="3500" b="1" dirty="0">
              <a:ea typeface="Calibri"/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1E8CAFE-7EC6-B450-7C72-E3D85168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05657F4-7EEA-4D28-BDDD-9571EDCE4EA8}"/>
              </a:ext>
            </a:extLst>
          </p:cNvPr>
          <p:cNvSpPr/>
          <p:nvPr/>
        </p:nvSpPr>
        <p:spPr>
          <a:xfrm>
            <a:off x="3335395" y="863599"/>
            <a:ext cx="5084665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Verdana Pro"/>
                <a:cs typeface="Verdana Pro"/>
                <a:sym typeface="Verdana Pro"/>
              </a:rPr>
              <a:t>Develop an IoT system with an efficient app to support blind spot monitoring in box trucks and improve road safety.</a:t>
            </a:r>
            <a:endParaRPr lang="pt-BR" dirty="0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204F36F1-AA78-43EE-8896-34931C09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401835"/>
            <a:ext cx="2982508" cy="2982508"/>
          </a:xfrm>
          <a:prstGeom prst="rect">
            <a:avLst/>
          </a:prstGeom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8C53F9B-9D38-438D-A2FB-4DD1E9CF1440}"/>
              </a:ext>
            </a:extLst>
          </p:cNvPr>
          <p:cNvSpPr/>
          <p:nvPr/>
        </p:nvSpPr>
        <p:spPr>
          <a:xfrm>
            <a:off x="3451267" y="4384343"/>
            <a:ext cx="5223971" cy="715089"/>
          </a:xfrm>
          <a:prstGeom prst="flowChartAlternateProcess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Implement a monitoring system with sensors and cameras.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EC6BF1B-6332-4AE0-9B0A-DF02BA7B9A66}"/>
              </a:ext>
            </a:extLst>
          </p:cNvPr>
          <p:cNvSpPr/>
          <p:nvPr/>
        </p:nvSpPr>
        <p:spPr>
          <a:xfrm>
            <a:off x="3451267" y="5140661"/>
            <a:ext cx="5223971" cy="408623"/>
          </a:xfrm>
          <a:prstGeom prst="flowChartAlternateProcess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Ensure compatibility with different truck models.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444B5CBE-0B4F-4580-B94E-17FF0EC73C2B}"/>
              </a:ext>
            </a:extLst>
          </p:cNvPr>
          <p:cNvSpPr/>
          <p:nvPr/>
        </p:nvSpPr>
        <p:spPr>
          <a:xfrm>
            <a:off x="3451267" y="5590513"/>
            <a:ext cx="5223971" cy="408623"/>
          </a:xfrm>
          <a:prstGeom prst="flowChartAlternateProcess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Verdana Pro"/>
              </a:rPr>
              <a:t>Guarantee easy installation and operation.</a:t>
            </a:r>
          </a:p>
        </p:txBody>
      </p:sp>
      <p:sp>
        <p:nvSpPr>
          <p:cNvPr id="17" name="Elipse 38">
            <a:extLst>
              <a:ext uri="{FF2B5EF4-FFF2-40B4-BE49-F238E27FC236}">
                <a16:creationId xmlns:a16="http://schemas.microsoft.com/office/drawing/2014/main" id="{9453B890-D573-479B-A4D0-89B70C5E8521}"/>
              </a:ext>
            </a:extLst>
          </p:cNvPr>
          <p:cNvSpPr/>
          <p:nvPr/>
        </p:nvSpPr>
        <p:spPr>
          <a:xfrm>
            <a:off x="3355522" y="5278923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38">
            <a:extLst>
              <a:ext uri="{FF2B5EF4-FFF2-40B4-BE49-F238E27FC236}">
                <a16:creationId xmlns:a16="http://schemas.microsoft.com/office/drawing/2014/main" id="{B9C199A0-ABFB-44C9-BDCE-483667CDF053}"/>
              </a:ext>
            </a:extLst>
          </p:cNvPr>
          <p:cNvSpPr/>
          <p:nvPr/>
        </p:nvSpPr>
        <p:spPr>
          <a:xfrm>
            <a:off x="3352474" y="5733075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38">
            <a:extLst>
              <a:ext uri="{FF2B5EF4-FFF2-40B4-BE49-F238E27FC236}">
                <a16:creationId xmlns:a16="http://schemas.microsoft.com/office/drawing/2014/main" id="{088B5C38-AAD4-40BB-9AD3-21AFF69F506D}"/>
              </a:ext>
            </a:extLst>
          </p:cNvPr>
          <p:cNvSpPr/>
          <p:nvPr/>
        </p:nvSpPr>
        <p:spPr>
          <a:xfrm>
            <a:off x="3352474" y="4544355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4D46-0FF2-13C1-4667-7D54A0C4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1">
            <a:extLst>
              <a:ext uri="{FF2B5EF4-FFF2-40B4-BE49-F238E27FC236}">
                <a16:creationId xmlns:a16="http://schemas.microsoft.com/office/drawing/2014/main" id="{E493BB49-AD00-4DD3-9E48-5FD986BD0A70}"/>
              </a:ext>
            </a:extLst>
          </p:cNvPr>
          <p:cNvSpPr/>
          <p:nvPr/>
        </p:nvSpPr>
        <p:spPr>
          <a:xfrm>
            <a:off x="5368381" y="4517832"/>
            <a:ext cx="3155823" cy="1908326"/>
          </a:xfrm>
          <a:custGeom>
            <a:avLst/>
            <a:gdLst/>
            <a:ahLst/>
            <a:cxnLst/>
            <a:rect l="l" t="t" r="r" b="b"/>
            <a:pathLst>
              <a:path w="7033846" h="4114800">
                <a:moveTo>
                  <a:pt x="0" y="0"/>
                </a:moveTo>
                <a:lnTo>
                  <a:pt x="7033846" y="0"/>
                </a:lnTo>
                <a:lnTo>
                  <a:pt x="7033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2FE4E4-3212-2D18-00C1-871FA3205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BF1400-2FB6-9345-7824-441C6F69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B57CAA-7C70-3D0F-46F7-D98DC9FA1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BD5A01-EB07-4270-3F7C-E90599050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77BA8-1313-440B-539D-9A2DD5111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6DB8F-B525-2B0B-F167-29BB580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4" y="2518548"/>
            <a:ext cx="2401025" cy="1188308"/>
          </a:xfrm>
        </p:spPr>
        <p:txBody>
          <a:bodyPr anchor="b">
            <a:normAutofit/>
          </a:bodyPr>
          <a:lstStyle/>
          <a:p>
            <a:r>
              <a:rPr lang="pt-BR" sz="3500" b="1" dirty="0">
                <a:solidFill>
                  <a:srgbClr val="FFFFFF"/>
                </a:solidFill>
              </a:rPr>
              <a:t> </a:t>
            </a:r>
            <a:endParaRPr lang="pt-BR" sz="35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5B4B28-B6D6-FDB4-5B07-6E2E778D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97CB93-E3B2-8211-F147-26254FDE9094}"/>
              </a:ext>
            </a:extLst>
          </p:cNvPr>
          <p:cNvSpPr txBox="1"/>
          <p:nvPr/>
        </p:nvSpPr>
        <p:spPr>
          <a:xfrm>
            <a:off x="48228" y="3293962"/>
            <a:ext cx="294189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Calibri"/>
              </a:rPr>
              <a:t>RESEARCH METHODOLOGY</a:t>
            </a:r>
            <a:endParaRPr lang="pt-BR" dirty="0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1714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B7B8AF1-DE3B-01B2-129A-0D50A11EE227}"/>
              </a:ext>
            </a:extLst>
          </p:cNvPr>
          <p:cNvSpPr>
            <a:spLocks noGrp="1"/>
          </p:cNvSpPr>
          <p:nvPr/>
        </p:nvSpPr>
        <p:spPr>
          <a:xfrm>
            <a:off x="3607694" y="649481"/>
            <a:ext cx="4916510" cy="92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200"/>
              </a:lnSpc>
              <a:buNone/>
            </a:pPr>
            <a:r>
              <a:rPr lang="en-US" sz="2400" b="1" dirty="0">
                <a:solidFill>
                  <a:srgbClr val="2F5F98"/>
                </a:solidFill>
                <a:latin typeface="Verdana Pro" panose="020B0604030504040204" pitchFamily="34" charset="0"/>
                <a:ea typeface="League Spartan"/>
                <a:cs typeface="League Spartan"/>
                <a:sym typeface="League Spartan"/>
              </a:rPr>
              <a:t>QUALITATIVE METHODOLOGY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D20D4E-D4B0-4759-97BA-484DE362CCED}"/>
              </a:ext>
            </a:extLst>
          </p:cNvPr>
          <p:cNvSpPr/>
          <p:nvPr/>
        </p:nvSpPr>
        <p:spPr>
          <a:xfrm>
            <a:off x="3858478" y="1681528"/>
            <a:ext cx="4665726" cy="11981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Qualitative changes do not come from quantitative ones, but replace them. (MARCONI and LAKATOS, 2017).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0D37F30-B9EB-47F8-A680-8F4C13AFC6A5}"/>
              </a:ext>
            </a:extLst>
          </p:cNvPr>
          <p:cNvSpPr/>
          <p:nvPr/>
        </p:nvSpPr>
        <p:spPr>
          <a:xfrm>
            <a:off x="3839187" y="3213440"/>
            <a:ext cx="4340507" cy="81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Verdana Pro"/>
                <a:sym typeface="Verdana Pro"/>
              </a:rPr>
              <a:t>Based on box truck accidents and visual impairments.</a:t>
            </a:r>
            <a:endParaRPr lang="pt-BR" dirty="0"/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BED3C687-ACB9-4D2C-A06B-E36F09245B73}"/>
              </a:ext>
            </a:extLst>
          </p:cNvPr>
          <p:cNvSpPr txBox="1"/>
          <p:nvPr/>
        </p:nvSpPr>
        <p:spPr>
          <a:xfrm>
            <a:off x="5596128" y="5759099"/>
            <a:ext cx="2743200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Dekko"/>
                <a:ea typeface="Dekko"/>
                <a:cs typeface="Dekko"/>
                <a:sym typeface="Dekko"/>
              </a:rPr>
              <a:t>less quantity more quality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1714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93D744D-4A0F-42BA-B7F5-A606CD12C06F}"/>
              </a:ext>
            </a:extLst>
          </p:cNvPr>
          <p:cNvSpPr/>
          <p:nvPr/>
        </p:nvSpPr>
        <p:spPr>
          <a:xfrm>
            <a:off x="3679647" y="1842750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D79BF93-7F95-379E-B973-BB0509C49F32}"/>
              </a:ext>
            </a:extLst>
          </p:cNvPr>
          <p:cNvSpPr/>
          <p:nvPr/>
        </p:nvSpPr>
        <p:spPr>
          <a:xfrm>
            <a:off x="3692541" y="3376395"/>
            <a:ext cx="159540" cy="12573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D5AF74-704A-4CFD-99E2-718FD7D5067D}"/>
              </a:ext>
            </a:extLst>
          </p:cNvPr>
          <p:cNvSpPr/>
          <p:nvPr/>
        </p:nvSpPr>
        <p:spPr>
          <a:xfrm>
            <a:off x="6277563" y="4733249"/>
            <a:ext cx="1337457" cy="1020779"/>
          </a:xfrm>
          <a:custGeom>
            <a:avLst/>
            <a:gdLst/>
            <a:ahLst/>
            <a:cxnLst/>
            <a:rect l="l" t="t" r="r" b="b"/>
            <a:pathLst>
              <a:path w="2199617" h="1971407">
                <a:moveTo>
                  <a:pt x="0" y="0"/>
                </a:moveTo>
                <a:lnTo>
                  <a:pt x="2199618" y="0"/>
                </a:lnTo>
                <a:lnTo>
                  <a:pt x="2199618" y="1971407"/>
                </a:lnTo>
                <a:lnTo>
                  <a:pt x="0" y="1971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437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F4208-B72F-793C-4C97-EA5C5B66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0AC808D-C873-ECB8-3735-F266F7BE1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0FB30C-A597-E4B6-085E-C64B34AAB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440E03-33A7-2511-8989-E54CDADB3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D4DE1E7-1123-C29F-7D30-7C31B8A49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2C249-53D9-99D5-8031-74376649E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FCF20-D4C0-EB86-1EB3-D853477C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4" y="2518548"/>
            <a:ext cx="2401025" cy="1188308"/>
          </a:xfrm>
        </p:spPr>
        <p:txBody>
          <a:bodyPr anchor="b">
            <a:normAutofit/>
          </a:bodyPr>
          <a:lstStyle/>
          <a:p>
            <a:r>
              <a:rPr lang="pt-BR" sz="3500" b="1" dirty="0">
                <a:solidFill>
                  <a:srgbClr val="FFFFFF"/>
                </a:solidFill>
              </a:rPr>
              <a:t> </a:t>
            </a:r>
            <a:endParaRPr lang="pt-BR" sz="35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0F3068-8454-8750-77C0-4DC52C43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BD1A1E-14D7-B5BB-ACE7-60161261465A}"/>
              </a:ext>
            </a:extLst>
          </p:cNvPr>
          <p:cNvSpPr txBox="1"/>
          <p:nvPr/>
        </p:nvSpPr>
        <p:spPr>
          <a:xfrm>
            <a:off x="48228" y="3293962"/>
            <a:ext cx="294189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Calibri"/>
              </a:rPr>
              <a:t>CONCEPTUAL FOUNDATION</a:t>
            </a:r>
            <a:endParaRPr lang="pt-BR" sz="32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3AF7B-6407-5087-6080-01B78D496269}"/>
              </a:ext>
            </a:extLst>
          </p:cNvPr>
          <p:cNvSpPr txBox="1"/>
          <p:nvPr/>
        </p:nvSpPr>
        <p:spPr>
          <a:xfrm>
            <a:off x="3327722" y="872924"/>
            <a:ext cx="52761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CET (2019)</a:t>
            </a:r>
            <a:r>
              <a:rPr lang="en-US" dirty="0"/>
              <a:t> and </a:t>
            </a:r>
            <a:r>
              <a:rPr lang="en-US" b="1" dirty="0"/>
              <a:t>PRF (2024)</a:t>
            </a:r>
            <a:r>
              <a:rPr lang="en-US" dirty="0"/>
              <a:t> provide key insights into traffic safety and monitoring in Brazil. Complementing these perspectives, </a:t>
            </a:r>
            <a:r>
              <a:rPr lang="en-US" b="1" dirty="0"/>
              <a:t>Oliveira (2021)</a:t>
            </a:r>
            <a:r>
              <a:rPr lang="en-US" dirty="0"/>
              <a:t> highlights how the </a:t>
            </a:r>
            <a:r>
              <a:rPr lang="en-US" b="1" dirty="0"/>
              <a:t>Internet of Things (IoT)</a:t>
            </a:r>
            <a:r>
              <a:rPr lang="en-US" dirty="0"/>
              <a:t> enables connected devices and smarter solutions for transportation and road safety.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195016-56A6-ACD0-80CC-B7BF0E9E60B1}"/>
              </a:ext>
            </a:extLst>
          </p:cNvPr>
          <p:cNvSpPr/>
          <p:nvPr/>
        </p:nvSpPr>
        <p:spPr>
          <a:xfrm>
            <a:off x="3642166" y="3415493"/>
            <a:ext cx="1251994" cy="12134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FF32540-E027-542D-80DC-75EA0D80BAE3}"/>
              </a:ext>
            </a:extLst>
          </p:cNvPr>
          <p:cNvSpPr/>
          <p:nvPr/>
        </p:nvSpPr>
        <p:spPr>
          <a:xfrm>
            <a:off x="5339786" y="3425139"/>
            <a:ext cx="1251994" cy="12134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7BCA2A3-E32D-40FF-6E5A-821CB23710A6}"/>
              </a:ext>
            </a:extLst>
          </p:cNvPr>
          <p:cNvSpPr/>
          <p:nvPr/>
        </p:nvSpPr>
        <p:spPr>
          <a:xfrm>
            <a:off x="7037406" y="3415493"/>
            <a:ext cx="1251994" cy="12134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6263D1-9E50-0406-1753-749AD8A8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205" y="3717161"/>
            <a:ext cx="1175917" cy="648666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08427817-F8D5-5BF4-DDD4-688AC5BE9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846" y="3473826"/>
            <a:ext cx="1003511" cy="1112936"/>
          </a:xfrm>
          <a:prstGeom prst="rect">
            <a:avLst/>
          </a:prstGeom>
        </p:spPr>
      </p:pic>
      <p:pic>
        <p:nvPicPr>
          <p:cNvPr id="10" name="Imagem 9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F7236E-1F78-B5E4-2DE9-F9B482235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793" y="3583476"/>
            <a:ext cx="745028" cy="91530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35290C-0669-7C0A-28FC-AA5AF3CB9E4C}"/>
              </a:ext>
            </a:extLst>
          </p:cNvPr>
          <p:cNvSpPr txBox="1"/>
          <p:nvPr/>
        </p:nvSpPr>
        <p:spPr>
          <a:xfrm>
            <a:off x="3434417" y="4642421"/>
            <a:ext cx="16034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Calibri"/>
                <a:cs typeface="Calibri"/>
              </a:rPr>
              <a:t>Source</a:t>
            </a:r>
            <a:r>
              <a:rPr lang="en-US" sz="1100" dirty="0">
                <a:latin typeface="Calibri"/>
                <a:ea typeface="Calibri"/>
                <a:cs typeface="Calibri"/>
              </a:rPr>
              <a:t>: cetsp.com.br, 2025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r>
              <a:rPr lang="pt-BR" sz="1100" dirty="0">
                <a:latin typeface="Calibri"/>
                <a:ea typeface="Verdana Pro"/>
                <a:cs typeface="Verdana Pro"/>
              </a:rPr>
              <a:t>.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9AF51E-FFAB-EEFC-42C4-B81560C16955}"/>
              </a:ext>
            </a:extLst>
          </p:cNvPr>
          <p:cNvSpPr txBox="1"/>
          <p:nvPr/>
        </p:nvSpPr>
        <p:spPr>
          <a:xfrm>
            <a:off x="5417062" y="4642421"/>
            <a:ext cx="112674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Calibri"/>
                <a:cs typeface="Calibri"/>
              </a:rPr>
              <a:t>Source</a:t>
            </a:r>
            <a:r>
              <a:rPr lang="en-US" sz="1100" dirty="0">
                <a:latin typeface="Calibri"/>
                <a:ea typeface="Calibri"/>
                <a:cs typeface="Calibri"/>
              </a:rPr>
              <a:t>: gov.br, 2023</a:t>
            </a:r>
            <a:r>
              <a:rPr sz="1100" dirty="0">
                <a:latin typeface="Calibri"/>
                <a:ea typeface="Calibri"/>
                <a:cs typeface="Calibri"/>
              </a:rPr>
              <a:t>​</a:t>
            </a:r>
            <a:r>
              <a:rPr lang="pt-BR" sz="1100" dirty="0"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0D8D80-6E53-1888-5A69-3FA4F52C3C19}"/>
              </a:ext>
            </a:extLst>
          </p:cNvPr>
          <p:cNvSpPr txBox="1"/>
          <p:nvPr/>
        </p:nvSpPr>
        <p:spPr>
          <a:xfrm>
            <a:off x="6782162" y="4642422"/>
            <a:ext cx="18634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Calibri"/>
                <a:cs typeface="Calibri"/>
              </a:rPr>
              <a:t>Source</a:t>
            </a:r>
            <a:r>
              <a:rPr lang="en-US" sz="1100" dirty="0">
                <a:latin typeface="Calibri"/>
                <a:ea typeface="Calibri"/>
                <a:cs typeface="Calibri"/>
              </a:rPr>
              <a:t>: Amazon.com.br, 2025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r>
              <a:rPr lang="pt-BR" sz="1100" dirty="0">
                <a:latin typeface="Calibri"/>
                <a:ea typeface="Verdana Pro"/>
                <a:cs typeface="Verdana Pro"/>
              </a:rPr>
              <a:t>.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18C992-5C6B-DF87-A6C1-99FEB8C2590B}"/>
              </a:ext>
            </a:extLst>
          </p:cNvPr>
          <p:cNvSpPr txBox="1"/>
          <p:nvPr/>
        </p:nvSpPr>
        <p:spPr>
          <a:xfrm>
            <a:off x="3521090" y="3114810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Figure 1 - CET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6837920-5057-2C90-B96B-79AC2F3FD9D8}"/>
              </a:ext>
            </a:extLst>
          </p:cNvPr>
          <p:cNvSpPr txBox="1"/>
          <p:nvPr/>
        </p:nvSpPr>
        <p:spPr>
          <a:xfrm>
            <a:off x="5254549" y="3114809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2 - PRF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093986B-FAAE-D59D-16AB-EDC2D97549D6}"/>
              </a:ext>
            </a:extLst>
          </p:cNvPr>
          <p:cNvSpPr txBox="1"/>
          <p:nvPr/>
        </p:nvSpPr>
        <p:spPr>
          <a:xfrm>
            <a:off x="6944672" y="3114808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3 - IoT book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84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AE780E4-9D1E-3DBE-AB00-ACF6D9FBA20C}"/>
              </a:ext>
            </a:extLst>
          </p:cNvPr>
          <p:cNvSpPr/>
          <p:nvPr/>
        </p:nvSpPr>
        <p:spPr>
          <a:xfrm>
            <a:off x="6578211" y="3903026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549436-254D-A327-BC63-8BE9816D29FA}"/>
              </a:ext>
            </a:extLst>
          </p:cNvPr>
          <p:cNvSpPr/>
          <p:nvPr/>
        </p:nvSpPr>
        <p:spPr>
          <a:xfrm>
            <a:off x="6578212" y="1270335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62C85A80-6269-507D-FAC3-D01D4E49736D}"/>
              </a:ext>
            </a:extLst>
          </p:cNvPr>
          <p:cNvSpPr/>
          <p:nvPr/>
        </p:nvSpPr>
        <p:spPr>
          <a:xfrm>
            <a:off x="3479653" y="1270336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1" y="2708880"/>
            <a:ext cx="2866423" cy="1651295"/>
          </a:xfrm>
        </p:spPr>
        <p:txBody>
          <a:bodyPr anchor="b">
            <a:normAutofit/>
          </a:bodyPr>
          <a:lstStyle/>
          <a:p>
            <a:pPr algn="r"/>
            <a:r>
              <a:rPr lang="pt-BR" sz="3200" b="1" dirty="0">
                <a:solidFill>
                  <a:srgbClr val="FFFFFF"/>
                </a:solidFill>
                <a:ea typeface="+mj-lt"/>
                <a:cs typeface="+mj-lt"/>
              </a:rPr>
              <a:t>TECHNOLOGIES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A5CA30-9439-8631-2884-A7A5B7E6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280"/>
            <a:ext cx="2756364" cy="774319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D7D4F61F-6529-4A39-AD1D-FF0EBB0E02E7}"/>
              </a:ext>
            </a:extLst>
          </p:cNvPr>
          <p:cNvSpPr/>
          <p:nvPr/>
        </p:nvSpPr>
        <p:spPr>
          <a:xfrm>
            <a:off x="3633239" y="1458696"/>
            <a:ext cx="1513067" cy="1169763"/>
          </a:xfrm>
          <a:custGeom>
            <a:avLst/>
            <a:gdLst/>
            <a:ahLst/>
            <a:cxnLst/>
            <a:rect l="l" t="t" r="r" b="b"/>
            <a:pathLst>
              <a:path w="3369735" h="3277520">
                <a:moveTo>
                  <a:pt x="0" y="0"/>
                </a:moveTo>
                <a:lnTo>
                  <a:pt x="3369735" y="0"/>
                </a:lnTo>
                <a:lnTo>
                  <a:pt x="3369735" y="3277520"/>
                </a:lnTo>
                <a:lnTo>
                  <a:pt x="0" y="3277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32" t="-32543" r="-40433" b="-319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6199222-AB53-0658-8799-26F236383010}"/>
              </a:ext>
            </a:extLst>
          </p:cNvPr>
          <p:cNvSpPr/>
          <p:nvPr/>
        </p:nvSpPr>
        <p:spPr>
          <a:xfrm>
            <a:off x="3512156" y="3881360"/>
            <a:ext cx="1815367" cy="1625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9FB1E0-8F12-EB41-6F70-827834FA7177}"/>
              </a:ext>
            </a:extLst>
          </p:cNvPr>
          <p:cNvSpPr txBox="1"/>
          <p:nvPr/>
        </p:nvSpPr>
        <p:spPr>
          <a:xfrm>
            <a:off x="3596929" y="1002156"/>
            <a:ext cx="1430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4 - ESP32-CAM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B16C21-89D9-E4CA-7CC4-5540944E8B0E}"/>
              </a:ext>
            </a:extLst>
          </p:cNvPr>
          <p:cNvSpPr txBox="1"/>
          <p:nvPr/>
        </p:nvSpPr>
        <p:spPr>
          <a:xfrm>
            <a:off x="3553592" y="3591511"/>
            <a:ext cx="17226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6 - Logo Python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F87F170-BCEE-8E94-DB86-EB83B3CC7073}"/>
              </a:ext>
            </a:extLst>
          </p:cNvPr>
          <p:cNvSpPr txBox="1"/>
          <p:nvPr/>
        </p:nvSpPr>
        <p:spPr>
          <a:xfrm>
            <a:off x="6738823" y="1002155"/>
            <a:ext cx="15059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5 - Raspberry Pi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63D68045-8132-4008-A5CE-A75F9BC77D31}"/>
              </a:ext>
            </a:extLst>
          </p:cNvPr>
          <p:cNvSpPr/>
          <p:nvPr/>
        </p:nvSpPr>
        <p:spPr>
          <a:xfrm>
            <a:off x="6620710" y="1480797"/>
            <a:ext cx="1680070" cy="1275590"/>
          </a:xfrm>
          <a:custGeom>
            <a:avLst/>
            <a:gdLst/>
            <a:ahLst/>
            <a:cxnLst/>
            <a:rect l="l" t="t" r="r" b="b"/>
            <a:pathLst>
              <a:path w="4768579" h="3230256">
                <a:moveTo>
                  <a:pt x="0" y="0"/>
                </a:moveTo>
                <a:lnTo>
                  <a:pt x="4768579" y="0"/>
                </a:lnTo>
                <a:lnTo>
                  <a:pt x="4768579" y="3230256"/>
                </a:lnTo>
                <a:lnTo>
                  <a:pt x="0" y="3230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331" b="-103108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3" name="Imagem 32" descr="Ícone&#10;&#10;O conteúdo gerado por IA pode estar incorreto.">
            <a:extLst>
              <a:ext uri="{FF2B5EF4-FFF2-40B4-BE49-F238E27FC236}">
                <a16:creationId xmlns:a16="http://schemas.microsoft.com/office/drawing/2014/main" id="{0950DDED-EFD7-476E-D441-E8B349D1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188" y="4050291"/>
            <a:ext cx="1249264" cy="1260099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D751422-A761-972A-1C2F-00E13B258A52}"/>
              </a:ext>
            </a:extLst>
          </p:cNvPr>
          <p:cNvSpPr txBox="1"/>
          <p:nvPr/>
        </p:nvSpPr>
        <p:spPr>
          <a:xfrm>
            <a:off x="6717155" y="3634846"/>
            <a:ext cx="15167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latin typeface="Calibri"/>
                <a:ea typeface="Calibri"/>
                <a:cs typeface="Calibri"/>
              </a:rPr>
              <a:t>Figure 7 - Logo C + +</a:t>
            </a:r>
            <a:endParaRPr lang="pt-BR" sz="1100" dirty="0">
              <a:latin typeface="Calibri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D7E93571-4AF3-725F-FCF5-91E80D8B8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170" y="4137325"/>
            <a:ext cx="1010418" cy="112936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DA57498C-9024-9D1A-1CE4-2A4732DFBBBE}"/>
              </a:ext>
            </a:extLst>
          </p:cNvPr>
          <p:cNvSpPr txBox="1"/>
          <p:nvPr/>
        </p:nvSpPr>
        <p:spPr>
          <a:xfrm>
            <a:off x="3705268" y="2898126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Own authorship,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BD8061F-8276-2710-EE92-A86929ADAA8C}"/>
              </a:ext>
            </a:extLst>
          </p:cNvPr>
          <p:cNvSpPr txBox="1"/>
          <p:nvPr/>
        </p:nvSpPr>
        <p:spPr>
          <a:xfrm>
            <a:off x="6792993" y="2898125"/>
            <a:ext cx="13651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Own authorship, 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>
              <a:latin typeface="Calibri"/>
              <a:ea typeface="Calibri"/>
              <a:cs typeface="Calibri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A6CCA79-56D8-E1B9-9520-A215C34188D3}"/>
              </a:ext>
            </a:extLst>
          </p:cNvPr>
          <p:cNvSpPr txBox="1"/>
          <p:nvPr/>
        </p:nvSpPr>
        <p:spPr>
          <a:xfrm>
            <a:off x="3759437" y="5530817"/>
            <a:ext cx="13867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Python.org, </a:t>
            </a:r>
            <a:endParaRPr lang="pt-BR" sz="1100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sz="1100" dirty="0">
                <a:latin typeface="Calibri"/>
                <a:ea typeface="Segoe UI"/>
                <a:cs typeface="Segoe UI"/>
              </a:rPr>
              <a:t>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78C849-BBDD-DD8D-F53D-7517A98F8D4B}"/>
              </a:ext>
            </a:extLst>
          </p:cNvPr>
          <p:cNvSpPr txBox="1"/>
          <p:nvPr/>
        </p:nvSpPr>
        <p:spPr>
          <a:xfrm>
            <a:off x="6478802" y="5530816"/>
            <a:ext cx="201514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latin typeface="Calibri"/>
                <a:ea typeface="Segoe UI"/>
                <a:cs typeface="Segoe UI"/>
              </a:rPr>
              <a:t>Source</a:t>
            </a:r>
            <a:r>
              <a:rPr lang="en-US" sz="1100" dirty="0">
                <a:latin typeface="Calibri"/>
                <a:ea typeface="Segoe UI"/>
                <a:cs typeface="Segoe UI"/>
              </a:rPr>
              <a:t>: Microsoft Community,</a:t>
            </a:r>
            <a:endParaRPr lang="pt-BR" sz="1100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sz="1100" dirty="0">
                <a:latin typeface="Calibri"/>
                <a:ea typeface="Segoe UI"/>
                <a:cs typeface="Segoe UI"/>
              </a:rPr>
              <a:t>2025.</a:t>
            </a:r>
            <a:r>
              <a:rPr sz="1100" dirty="0">
                <a:latin typeface="Calibri"/>
                <a:ea typeface="Verdana Pro"/>
                <a:cs typeface="Verdana Pro"/>
              </a:rPr>
              <a:t>​</a:t>
            </a:r>
            <a:endParaRPr lang="pt-BR" sz="11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4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745</Words>
  <Application>Microsoft Office PowerPoint</Application>
  <PresentationFormat>On-screen Show (4:3)</PresentationFormat>
  <Paragraphs>90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(MS) Bold</vt:lpstr>
      <vt:lpstr>Dekko</vt:lpstr>
      <vt:lpstr>Verdana Pro</vt:lpstr>
      <vt:lpstr>Verdana Pro Bold</vt:lpstr>
      <vt:lpstr>Office Theme</vt:lpstr>
      <vt:lpstr>Faculdade de Tecnologia da Zona Leste 8° Encontro de Gestão e Tecnologia</vt:lpstr>
      <vt:lpstr>GROUP MEMBERS</vt:lpstr>
      <vt:lpstr>OUR THEME</vt:lpstr>
      <vt:lpstr>JUSTIFICATION</vt:lpstr>
      <vt:lpstr>SEARCH PROBLEM</vt:lpstr>
      <vt:lpstr>GENERAL OBJECTIVE AND SPECIFIC OBJECTIVES  </vt:lpstr>
      <vt:lpstr> </vt:lpstr>
      <vt:lpstr> </vt:lpstr>
      <vt:lpstr>TECHNOLOGIES </vt:lpstr>
      <vt:lpstr>PROTOTYPE DEVICES</vt:lpstr>
      <vt:lpstr>TECHNOLOGIES </vt:lpstr>
      <vt:lpstr>PowerPoint Presentation</vt:lpstr>
      <vt:lpstr>KEY CONSIDERATIONS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Faculdade de Tecnologia da Zona Leste 8° Encontro de Gestão e Tecnologia</dc:title>
  <dc:subject/>
  <dc:creator>Admin</dc:creator>
  <cp:keywords/>
  <dc:description>generated using python-pptx</dc:description>
  <cp:lastModifiedBy>Ester Soares</cp:lastModifiedBy>
  <cp:revision>463</cp:revision>
  <dcterms:created xsi:type="dcterms:W3CDTF">2013-01-27T09:14:16Z</dcterms:created>
  <dcterms:modified xsi:type="dcterms:W3CDTF">2025-12-02T12:48:21Z</dcterms:modified>
  <cp:category/>
</cp:coreProperties>
</file>